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9"/>
  </p:notesMasterIdLst>
  <p:sldIdLst>
    <p:sldId id="5068" r:id="rId5"/>
    <p:sldId id="5084" r:id="rId6"/>
    <p:sldId id="5085" r:id="rId7"/>
    <p:sldId id="5086" r:id="rId8"/>
    <p:sldId id="5087" r:id="rId9"/>
    <p:sldId id="5088" r:id="rId10"/>
    <p:sldId id="5089" r:id="rId11"/>
    <p:sldId id="5090" r:id="rId12"/>
    <p:sldId id="5091" r:id="rId13"/>
    <p:sldId id="5092" r:id="rId14"/>
    <p:sldId id="5093" r:id="rId15"/>
    <p:sldId id="5094" r:id="rId16"/>
    <p:sldId id="5095" r:id="rId17"/>
    <p:sldId id="5096" r:id="rId18"/>
    <p:sldId id="5097" r:id="rId19"/>
    <p:sldId id="5098" r:id="rId20"/>
    <p:sldId id="5099" r:id="rId21"/>
    <p:sldId id="5100" r:id="rId22"/>
    <p:sldId id="5101" r:id="rId23"/>
    <p:sldId id="5082" r:id="rId24"/>
    <p:sldId id="5070" r:id="rId25"/>
    <p:sldId id="5071" r:id="rId26"/>
    <p:sldId id="5073" r:id="rId27"/>
    <p:sldId id="5074" r:id="rId28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267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223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7346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3360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25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610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1541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9637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9027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664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032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70795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66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726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36032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7985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2966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290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xmlns="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xmlns="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xmlns="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7.tiff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2.jpeg"/><Relationship Id="rId7" Type="http://schemas.openxmlformats.org/officeDocument/2006/relationships/image" Target="../media/image34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3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13</a:t>
            </a:r>
            <a:endParaRPr lang="en-US" sz="3200" b="1" kern="1200" dirty="0" smtClean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Process </a:t>
            </a:r>
            <a:r>
              <a:rPr lang="en-US" sz="3200" b="1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Links between logical actions, business activity and change request types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D1A9AA-616E-4C90-B39A-4AE425D9E0AE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C08D537-41B1-D196-C0B2-2D3C046D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7800"/>
            <a:ext cx="8839200" cy="42996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21531630-6AB6-47F0-1DB6-E4194693C78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50972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Change request steps </a:t>
            </a:r>
            <a:br>
              <a:rPr lang="en-US" sz="1950" dirty="0">
                <a:latin typeface="Arial"/>
                <a:cs typeface="Arial"/>
              </a:rPr>
            </a:br>
            <a:r>
              <a:rPr lang="en-US" sz="1950" dirty="0">
                <a:latin typeface="Arial"/>
                <a:cs typeface="Arial"/>
              </a:rPr>
              <a:t>Other types of workflow template (Example: CUST1P2) 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EB5561F-1B12-4956-99B1-B572328852D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31AAA8-317E-72FB-8DF3-E2C09BC3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4" y="2057400"/>
            <a:ext cx="8755392" cy="315295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83ED5683-CF06-AD58-188C-6B463F807233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4143916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Enhancements and checks per change request step 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CCCB03-9050-42AE-870A-B7389EFEE97A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61B475-CCA8-882E-B89B-617B6324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2" y="1747463"/>
            <a:ext cx="9296400" cy="31561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B5FADE8C-D9FE-CBEF-1DD2-CA7D48F35922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397844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Entity type properties for a change request step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48DCD1-6675-4553-9707-7F739D448F82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97EB6C-E2D2-C72D-7F28-741982AF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5" y="1652364"/>
            <a:ext cx="8763000" cy="393856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23219C0A-86B7-BFB8-E58F-9A46AC26FDD6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206053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Definition of change request actions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5F86809-D955-4ED3-A77B-4BD4B3F10519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B2EB90-B26B-1C81-BAF6-972259B35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4264"/>
            <a:ext cx="8731863" cy="3886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007B98A8-4060-A8DC-16A1-A54560E4709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385661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Step type and action assignment 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D0D0A8-FF7F-489F-B914-0479B6ED011B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E1F5C9-9FB7-3253-BF10-2A0FC6E0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61889"/>
            <a:ext cx="8582025" cy="354951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09B76656-4CA6-58F1-35E8-B4A29B2104B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240564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Step types and actions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78ED3EB-A962-4AD8-A03F-C0D98B724281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EACA6A9-8657-4DE9-9FEF-A37D26103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5" t="2426" r="9188" b="12646"/>
          <a:stretch/>
        </p:blipFill>
        <p:spPr>
          <a:xfrm>
            <a:off x="228600" y="1329689"/>
            <a:ext cx="9372600" cy="40168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9AD72827-7920-2082-4AB8-7AEAAD4CC43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301980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Decisions with Step Types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78ED3EB-A962-4AD8-A03F-C0D98B724281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C11B34E-2B0A-47C0-8F6A-2D169F237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2" r="8034" b="7735"/>
          <a:stretch/>
        </p:blipFill>
        <p:spPr>
          <a:xfrm>
            <a:off x="557402" y="1248743"/>
            <a:ext cx="8791196" cy="524486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5A47C7CA-7350-B756-BE28-57607EF58049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306874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Change Request process step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BEB410-FD4B-4A21-891A-C9AC558710C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D25135-A722-DB57-0AD1-5C6A6E61C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16" t="18116" r="15385" b="6240"/>
          <a:stretch/>
        </p:blipFill>
        <p:spPr>
          <a:xfrm>
            <a:off x="1657350" y="1114783"/>
            <a:ext cx="6591300" cy="56092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5806CCBB-769C-FA8F-D186-78B4DE28EA55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117935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5" y="785231"/>
            <a:ext cx="91299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Change Request UI Determination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DB4D9EC-C9B3-45FC-8F07-FC6E4F2FB26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AA1CE4-E032-B7B8-5500-009CF97B3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9" t="32223" r="18461" b="21282"/>
          <a:stretch/>
        </p:blipFill>
        <p:spPr>
          <a:xfrm>
            <a:off x="145343" y="1220168"/>
            <a:ext cx="9532057" cy="50639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A95F0E85-0854-948C-72E1-B41E58CE5D34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213071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F440291-780D-4BD8-B7F5-EE0AE62EEBD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</a:t>
            </a:r>
            <a:endParaRPr lang="en-US" altLang="en-US" b="1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56298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Governance scope for a Data Model </a:t>
            </a:r>
            <a:endParaRPr sz="19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DBF5A75-D56F-47D5-B158-7B1DC38B34FD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0C2B98-C6CC-3417-1DB3-AABB70E66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60" y="1146894"/>
            <a:ext cx="5576879" cy="54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977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Change Request Header</a:t>
            </a:r>
            <a:endParaRPr sz="19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671A8DF-7373-4BFA-8F76-C4030901ACE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93D0CF-2DAE-4E70-9E6A-FA9A79998C6C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7ED5BC7-D80B-387E-B5DA-3478DFA4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88099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082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BADI: </a:t>
            </a:r>
            <a:r>
              <a:rPr lang="en-IN" sz="1950" dirty="0">
                <a:latin typeface="Arial"/>
                <a:cs typeface="Arial"/>
              </a:rPr>
              <a:t>USMD_CREQUEST_INTEGRATION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705BAC-DB9F-483A-B1CE-C6CB326E3E64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- Process Modelling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FC4DB7-4F91-BC20-FB05-75034F70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44" y="1427671"/>
            <a:ext cx="8747712" cy="45973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3720E3E4-F535-C029-95B0-855C1E4C2E2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413794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Change request Status</a:t>
            </a:r>
            <a:endParaRPr sz="19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671A8DF-7373-4BFA-8F76-C4030901ACEC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93D0CF-2DAE-4E70-9E6A-FA9A79998C6C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C0D8CF-935E-4B59-2B33-3F706C08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48745"/>
            <a:ext cx="8610600" cy="52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0090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Link Logical Action with Business activity and UI Application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2E4970-9881-406B-B456-F517AD7489CB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</a:t>
            </a:r>
            <a:endParaRPr lang="en-US" altLang="en-US" b="1" dirty="0"/>
          </a:p>
        </p:txBody>
      </p:sp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xmlns="" id="{094F5699-2EFE-4AC7-987F-16F4D8BFFD7F}"/>
              </a:ext>
            </a:extLst>
          </p:cNvPr>
          <p:cNvPicPr/>
          <p:nvPr/>
        </p:nvPicPr>
        <p:blipFill rotWithShape="1">
          <a:blip r:embed="rId3"/>
          <a:srcRect l="775" t="10046" r="21782" b="19834"/>
          <a:stretch/>
        </p:blipFill>
        <p:spPr bwMode="auto">
          <a:xfrm>
            <a:off x="838200" y="1405890"/>
            <a:ext cx="8534400" cy="472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DC424849-691F-5824-81F1-72BE2EE4C99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222584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Link Each UI Application &amp; Logical action with Business Activity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2E4970-9881-406B-B456-F517AD7489CB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</a:t>
            </a:r>
            <a:endParaRPr lang="en-US" altLang="en-US" b="1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29449105-BFDC-44E3-8FF9-F73882CC71C8}"/>
              </a:ext>
            </a:extLst>
          </p:cNvPr>
          <p:cNvPicPr/>
          <p:nvPr/>
        </p:nvPicPr>
        <p:blipFill rotWithShape="1">
          <a:blip r:embed="rId3"/>
          <a:srcRect t="10046" r="29870" b="19047"/>
          <a:stretch/>
        </p:blipFill>
        <p:spPr bwMode="auto">
          <a:xfrm>
            <a:off x="609600" y="1409700"/>
            <a:ext cx="8534400" cy="5029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B9FAE458-48E5-CA75-76F9-BC5CD7C0C310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427637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Parallel CR type: Scope of Entity 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2BDC488-724E-42AE-AD22-31D119AE114C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7F548D9-42DF-9D2B-7190-CFBEF2B0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78146"/>
            <a:ext cx="6705600" cy="51703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CBE7DDC1-6774-592F-F3E8-94477A8B6AE3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342410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Example: SLA for a Change Request Type</a:t>
            </a:r>
            <a:endParaRPr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0AEB418-F734-48C8-9D30-C6E11E18593A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Process Modelling     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024044-E6B2-330E-1785-9951BB76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0" y="1752600"/>
            <a:ext cx="8709039" cy="28956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0275B357-5CC6-79EB-D0E7-1406B869199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12447558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318</Words>
  <Application>Microsoft Office PowerPoint</Application>
  <PresentationFormat>A4 Paper (210x297 mm)</PresentationFormat>
  <Paragraphs>96</Paragraphs>
  <Slides>24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1_Office Theme</vt:lpstr>
      <vt:lpstr>2_Office Theme</vt:lpstr>
      <vt:lpstr>1_Custom Design</vt:lpstr>
      <vt:lpstr>Custom Design</vt:lpstr>
      <vt:lpstr>Slide 1</vt:lpstr>
      <vt:lpstr>Governance scope for a Data Model </vt:lpstr>
      <vt:lpstr>Change Request Header</vt:lpstr>
      <vt:lpstr>BADI: USMD_CREQUEST_INTEGRATION</vt:lpstr>
      <vt:lpstr>Change request Status</vt:lpstr>
      <vt:lpstr>Link Logical Action with Business activity and UI Application</vt:lpstr>
      <vt:lpstr>Link Each UI Application &amp; Logical action with Business Activity</vt:lpstr>
      <vt:lpstr>Parallel CR type: Scope of Entity </vt:lpstr>
      <vt:lpstr>Example: SLA for a Change Request Type</vt:lpstr>
      <vt:lpstr>Links between logical actions, business activity and change request types</vt:lpstr>
      <vt:lpstr>Change request steps  Other types of workflow template (Example: CUST1P2) </vt:lpstr>
      <vt:lpstr>Enhancements and checks per change request step </vt:lpstr>
      <vt:lpstr>Entity type properties for a change request step</vt:lpstr>
      <vt:lpstr>Definition of change request actions</vt:lpstr>
      <vt:lpstr>Step type and action assignment </vt:lpstr>
      <vt:lpstr>Step types and actions</vt:lpstr>
      <vt:lpstr>Decisions with Step Types</vt:lpstr>
      <vt:lpstr>Change Request process step</vt:lpstr>
      <vt:lpstr>Change Request UI Determination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2023-04-19T04:30:55Z</dcterms:modified>
  <cp:category>Training</cp:category>
</cp:coreProperties>
</file>